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82" r:id="rId4"/>
    <p:sldId id="283" r:id="rId5"/>
    <p:sldId id="262" r:id="rId6"/>
    <p:sldId id="261" r:id="rId7"/>
    <p:sldId id="263" r:id="rId8"/>
    <p:sldId id="271" r:id="rId9"/>
    <p:sldId id="272" r:id="rId10"/>
    <p:sldId id="273" r:id="rId11"/>
    <p:sldId id="274" r:id="rId12"/>
    <p:sldId id="275" r:id="rId13"/>
    <p:sldId id="276" r:id="rId14"/>
    <p:sldId id="280" r:id="rId15"/>
    <p:sldId id="281" r:id="rId16"/>
    <p:sldId id="284" r:id="rId17"/>
    <p:sldId id="265" r:id="rId18"/>
    <p:sldId id="266" r:id="rId19"/>
    <p:sldId id="267" r:id="rId20"/>
    <p:sldId id="268" r:id="rId21"/>
    <p:sldId id="269" r:id="rId22"/>
    <p:sldId id="270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65" autoAdjust="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corner\_lukinanv$\&#1052;&#1086;&#1080;%20&#1076;&#1086;&#1082;&#1091;&#1084;&#1077;&#1085;&#1090;&#1099;\&#1040;&#1085;&#1072;&#1083;&#1080;&#1090;&#1080;&#1082;&#1072;%20&#1088;&#1072;&#1089;&#1093;&#1086;&#1076;&#1072;%20&#1075;&#1072;&#1079;&#1072;,%20&#1090;&#1077;&#1087;&#1083;&#1072;%20&#1080;%20&#1074;&#1086;&#1076;&#1099;\&#1052;&#1086;&#1085;&#1080;&#1090;&#1086;&#1088;&#1080;&#1085;&#1075;%20&#1087;&#1086;&#1088;&#1099;&#1074;&#1086;&#1074;%20&#1085;&#1072;%20&#1080;&#1085;&#1078;&#1077;&#1085;&#1077;&#1088;&#1085;&#1099;&#1093;%20&#1089;&#1077;&#1090;&#1103;&#1093;%20&#1052;&#1059;&#1055;%20&#1059;&#1043;&#1061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Лист2!$H$13</c:f>
              <c:strCache>
                <c:ptCount val="1"/>
                <c:pt idx="0">
                  <c:v>Количество инцидентов на сетях общее за 2010-2013 годы</c:v>
                </c:pt>
              </c:strCache>
            </c:strRef>
          </c:tx>
          <c:dLbls>
            <c:dLbl>
              <c:idx val="0"/>
              <c:layout>
                <c:manualLayout>
                  <c:x val="6.8728522336769775E-3"/>
                  <c:y val="-4.4501491649029605E-2"/>
                </c:manualLayout>
              </c:layout>
              <c:showVal val="1"/>
            </c:dLbl>
            <c:dLbl>
              <c:idx val="1"/>
              <c:layout>
                <c:manualLayout>
                  <c:x val="1.0309278350515498E-2"/>
                  <c:y val="-3.42319166530997E-2"/>
                </c:manualLayout>
              </c:layout>
              <c:showVal val="1"/>
            </c:dLbl>
            <c:dLbl>
              <c:idx val="2"/>
              <c:layout>
                <c:manualLayout>
                  <c:x val="1.8900343642611686E-2"/>
                  <c:y val="-2.7385533322479758E-2"/>
                </c:manualLayout>
              </c:layout>
              <c:showVal val="1"/>
            </c:dLbl>
            <c:dLbl>
              <c:idx val="3"/>
              <c:layout>
                <c:manualLayout>
                  <c:x val="2.4054982817869424E-2"/>
                  <c:y val="-4.1078299983719632E-2"/>
                </c:manualLayout>
              </c:layout>
              <c:showVal val="1"/>
            </c:dLbl>
            <c:showVal val="1"/>
          </c:dLbls>
          <c:cat>
            <c:strRef>
              <c:f>Лист2!$I$12:$L$12</c:f>
              <c:strCache>
                <c:ptCount val="4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</c:strCache>
            </c:strRef>
          </c:cat>
          <c:val>
            <c:numRef>
              <c:f>Лист2!$I$13:$L$13</c:f>
              <c:numCache>
                <c:formatCode>General</c:formatCode>
                <c:ptCount val="4"/>
                <c:pt idx="0">
                  <c:v>255</c:v>
                </c:pt>
                <c:pt idx="1">
                  <c:v>268</c:v>
                </c:pt>
                <c:pt idx="2">
                  <c:v>340</c:v>
                </c:pt>
                <c:pt idx="3">
                  <c:v>171</c:v>
                </c:pt>
              </c:numCache>
            </c:numRef>
          </c:val>
        </c:ser>
        <c:dLbls/>
        <c:shape val="box"/>
        <c:axId val="59570816"/>
        <c:axId val="33444224"/>
        <c:axId val="0"/>
      </c:bar3DChart>
      <c:catAx>
        <c:axId val="59570816"/>
        <c:scaling>
          <c:orientation val="minMax"/>
        </c:scaling>
        <c:axPos val="b"/>
        <c:tickLblPos val="nextTo"/>
        <c:crossAx val="33444224"/>
        <c:crosses val="autoZero"/>
        <c:auto val="1"/>
        <c:lblAlgn val="ctr"/>
        <c:lblOffset val="100"/>
      </c:catAx>
      <c:valAx>
        <c:axId val="33444224"/>
        <c:scaling>
          <c:orientation val="minMax"/>
        </c:scaling>
        <c:axPos val="l"/>
        <c:majorGridlines/>
        <c:numFmt formatCode="General" sourceLinked="1"/>
        <c:tickLblPos val="nextTo"/>
        <c:crossAx val="5957081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 газа, м3 по плану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63238530</c:v>
                </c:pt>
                <c:pt idx="1">
                  <c:v>65522868</c:v>
                </c:pt>
                <c:pt idx="2">
                  <c:v>69881870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 газа, м3 по факту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78339126</c:v>
                </c:pt>
                <c:pt idx="1">
                  <c:v>70941508</c:v>
                </c:pt>
                <c:pt idx="2">
                  <c:v>76270386</c:v>
                </c:pt>
              </c:numCache>
            </c:numRef>
          </c:val>
        </c:ser>
        <c:dLbls/>
        <c:shape val="box"/>
        <c:axId val="62754816"/>
        <c:axId val="62756352"/>
        <c:axId val="0"/>
      </c:bar3DChart>
      <c:catAx>
        <c:axId val="62754816"/>
        <c:scaling>
          <c:orientation val="minMax"/>
        </c:scaling>
        <c:axPos val="b"/>
        <c:tickLblPos val="nextTo"/>
        <c:crossAx val="62756352"/>
        <c:crosses val="autoZero"/>
        <c:auto val="1"/>
        <c:lblAlgn val="ctr"/>
        <c:lblOffset val="100"/>
      </c:catAx>
      <c:valAx>
        <c:axId val="62756352"/>
        <c:scaling>
          <c:orientation val="minMax"/>
          <c:min val="50000000"/>
        </c:scaling>
        <c:axPos val="l"/>
        <c:majorGridlines/>
        <c:numFmt formatCode="General" sourceLinked="1"/>
        <c:tickLblPos val="nextTo"/>
        <c:crossAx val="6275481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Потребление электроэнергии, тыс.кВт/час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2009 год</c:v>
                </c:pt>
                <c:pt idx="1">
                  <c:v>2010 год</c:v>
                </c:pt>
                <c:pt idx="2">
                  <c:v>2011 год</c:v>
                </c:pt>
                <c:pt idx="3">
                  <c:v>2012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34160</c:v>
                </c:pt>
                <c:pt idx="1">
                  <c:v>33951</c:v>
                </c:pt>
                <c:pt idx="2">
                  <c:v>33064</c:v>
                </c:pt>
                <c:pt idx="3">
                  <c:v>35149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Затраты на электроэнергию, тыс. рублей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2009 год</c:v>
                </c:pt>
                <c:pt idx="1">
                  <c:v>2010 год</c:v>
                </c:pt>
                <c:pt idx="2">
                  <c:v>2011 год</c:v>
                </c:pt>
                <c:pt idx="3">
                  <c:v>2012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62218</c:v>
                </c:pt>
                <c:pt idx="1">
                  <c:v>77109</c:v>
                </c:pt>
                <c:pt idx="2">
                  <c:v>88681</c:v>
                </c:pt>
                <c:pt idx="3">
                  <c:v>96798</c:v>
                </c:pt>
              </c:numCache>
            </c:numRef>
          </c:val>
        </c:ser>
        <c:dLbls/>
        <c:shape val="box"/>
        <c:axId val="64044032"/>
        <c:axId val="64049920"/>
        <c:axId val="0"/>
      </c:bar3DChart>
      <c:catAx>
        <c:axId val="64044032"/>
        <c:scaling>
          <c:orientation val="minMax"/>
        </c:scaling>
        <c:axPos val="b"/>
        <c:tickLblPos val="nextTo"/>
        <c:crossAx val="64049920"/>
        <c:crosses val="autoZero"/>
        <c:auto val="1"/>
        <c:lblAlgn val="ctr"/>
        <c:lblOffset val="100"/>
      </c:catAx>
      <c:valAx>
        <c:axId val="64049920"/>
        <c:scaling>
          <c:orientation val="minMax"/>
        </c:scaling>
        <c:axPos val="l"/>
        <c:majorGridlines/>
        <c:numFmt formatCode="General" sourceLinked="1"/>
        <c:tickLblPos val="nextTo"/>
        <c:crossAx val="640440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08920"/>
            <a:ext cx="7772400" cy="1975104"/>
          </a:xfrm>
        </p:spPr>
        <p:txBody>
          <a:bodyPr>
            <a:normAutofit/>
          </a:bodyPr>
          <a:lstStyle/>
          <a:p>
            <a:r>
              <a:rPr lang="ru-RU" dirty="0" smtClean="0"/>
              <a:t>Доклад директора МУП «УГХ» на постоянной депутатской комиссии Думы г. </a:t>
            </a:r>
            <a:r>
              <a:rPr lang="ru-RU" dirty="0" err="1" smtClean="0"/>
              <a:t>Пыть-Ях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92696"/>
            <a:ext cx="7772400" cy="1508760"/>
          </a:xfrm>
        </p:spPr>
        <p:txBody>
          <a:bodyPr>
            <a:normAutofit/>
          </a:bodyPr>
          <a:lstStyle/>
          <a:p>
            <a:r>
              <a:rPr lang="ru-RU" dirty="0" smtClean="0"/>
              <a:t>Анализ финансово – хозяйственной деятельности предприятия, причины возникновения задолженности за энергоресурсы и пути решения данной проблемы.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63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</a:t>
            </a:r>
            <a:r>
              <a:rPr lang="ru-RU" sz="1600" dirty="0"/>
              <a:t>ресурса (самовольное присоединение)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548680"/>
            <a:ext cx="8208912" cy="6156684"/>
          </a:xfrm>
        </p:spPr>
      </p:pic>
    </p:spTree>
    <p:extLst>
      <p:ext uri="{BB962C8B-B14F-4D97-AF65-F5344CB8AC3E}">
        <p14:creationId xmlns:p14="http://schemas.microsoft.com/office/powerpoint/2010/main" xmlns="" val="42041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</a:t>
            </a:r>
            <a:r>
              <a:rPr lang="ru-RU" sz="1600" dirty="0"/>
              <a:t>ресурса (самовольное присоединение)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620688"/>
            <a:ext cx="8208912" cy="6156684"/>
          </a:xfrm>
        </p:spPr>
      </p:pic>
    </p:spTree>
    <p:extLst>
      <p:ext uri="{BB962C8B-B14F-4D97-AF65-F5344CB8AC3E}">
        <p14:creationId xmlns:p14="http://schemas.microsoft.com/office/powerpoint/2010/main" xmlns="" val="1710735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ресурса (сливы теплоносителя) 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620688"/>
            <a:ext cx="8136904" cy="6102678"/>
          </a:xfrm>
        </p:spPr>
      </p:pic>
    </p:spTree>
    <p:extLst>
      <p:ext uri="{BB962C8B-B14F-4D97-AF65-F5344CB8AC3E}">
        <p14:creationId xmlns:p14="http://schemas.microsoft.com/office/powerpoint/2010/main" xmlns="" val="2006383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ресурса (сливы теплоносителя) </a:t>
            </a: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620688"/>
            <a:ext cx="7992888" cy="5994666"/>
          </a:xfrm>
        </p:spPr>
      </p:pic>
    </p:spTree>
    <p:extLst>
      <p:ext uri="{BB962C8B-B14F-4D97-AF65-F5344CB8AC3E}">
        <p14:creationId xmlns:p14="http://schemas.microsoft.com/office/powerpoint/2010/main" xmlns="" val="3689174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Мониторинг невозврата теплоносителя во временных поселках 2012 год.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92696"/>
            <a:ext cx="838294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5744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Мониторинг невозврата теплоносителя во временных поселках 2013 год.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92696"/>
            <a:ext cx="847279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505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Мониторинг </a:t>
            </a:r>
            <a:r>
              <a:rPr lang="ru-RU" sz="1600" dirty="0" smtClean="0"/>
              <a:t>порывов на инженерных сетях 2010 -2013 год.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6237312"/>
            <a:ext cx="129208" cy="11824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63461635"/>
              </p:ext>
            </p:extLst>
          </p:nvPr>
        </p:nvGraphicFramePr>
        <p:xfrm>
          <a:off x="539552" y="836712"/>
          <a:ext cx="828092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73878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Фактическая температура в квартирах потребителей.</a:t>
            </a:r>
            <a:endParaRPr lang="ru-RU" sz="1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620688"/>
            <a:ext cx="4392488" cy="6137069"/>
          </a:xfrm>
        </p:spPr>
      </p:pic>
      <p:sp>
        <p:nvSpPr>
          <p:cNvPr id="8" name="Овал 7"/>
          <p:cNvSpPr/>
          <p:nvPr/>
        </p:nvSpPr>
        <p:spPr>
          <a:xfrm>
            <a:off x="4283968" y="3725380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484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Потребление энергоресурсов в 2010 – 2012 годах.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4283968" y="3725380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764704"/>
            <a:ext cx="8555638" cy="5256584"/>
          </a:xfrm>
        </p:spPr>
      </p:pic>
    </p:spTree>
    <p:extLst>
      <p:ext uri="{BB962C8B-B14F-4D97-AF65-F5344CB8AC3E}">
        <p14:creationId xmlns:p14="http://schemas.microsoft.com/office/powerpoint/2010/main" xmlns="" val="1248473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Расход топлива в 2010 – 2012 годах.</a:t>
            </a:r>
            <a:endParaRPr lang="ru-RU" sz="16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5072905"/>
              </p:ext>
            </p:extLst>
          </p:nvPr>
        </p:nvGraphicFramePr>
        <p:xfrm>
          <a:off x="539552" y="692696"/>
          <a:ext cx="8352928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06716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Анализ задолженности за энергоресурсы в настоящее время.</a:t>
            </a: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83232946"/>
              </p:ext>
            </p:extLst>
          </p:nvPr>
        </p:nvGraphicFramePr>
        <p:xfrm>
          <a:off x="683568" y="980728"/>
          <a:ext cx="8136903" cy="33843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94133"/>
                <a:gridCol w="1883313"/>
                <a:gridCol w="2059457"/>
              </a:tblGrid>
              <a:tr h="430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43 864 113,00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30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т.числе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30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РН-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Юганскнефтегаз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10 461 993,69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 октябрь 12г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30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 Газпром 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Межрегионгаз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Север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33 402 119,31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 март 13г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113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30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ОАО ЮТЭК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11 150 000,00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113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11 150 000,00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 февраль 13г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113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55 011 113,00 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01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Расход электроэнергии в 2010 – 2012 годах.</a:t>
            </a: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28010426"/>
              </p:ext>
            </p:extLst>
          </p:nvPr>
        </p:nvGraphicFramePr>
        <p:xfrm>
          <a:off x="539552" y="764704"/>
          <a:ext cx="828092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62585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Движение денежных средств по кредиту ЕБРР.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8590428" cy="4392488"/>
          </a:xfrm>
        </p:spPr>
      </p:pic>
    </p:spTree>
    <p:extLst>
      <p:ext uri="{BB962C8B-B14F-4D97-AF65-F5344CB8AC3E}">
        <p14:creationId xmlns:p14="http://schemas.microsoft.com/office/powerpoint/2010/main" xmlns="" val="1394486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Движение денежных средств по кредитам Ханты-Мансийского банка.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8525356" cy="5256584"/>
          </a:xfrm>
        </p:spPr>
      </p:pic>
    </p:spTree>
    <p:extLst>
      <p:ext uri="{BB962C8B-B14F-4D97-AF65-F5344CB8AC3E}">
        <p14:creationId xmlns:p14="http://schemas.microsoft.com/office/powerpoint/2010/main" xmlns="" val="2122395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Движение денежных средств на предприятии.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485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Анализ </a:t>
            </a:r>
            <a:r>
              <a:rPr lang="ru-RU" sz="1600" dirty="0" smtClean="0"/>
              <a:t>задолженности за энергоресурсы по срокам возникновения              2010 </a:t>
            </a:r>
            <a:r>
              <a:rPr lang="ru-RU" sz="1600" dirty="0"/>
              <a:t>– 2012 годы.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40768"/>
            <a:ext cx="8530650" cy="2880320"/>
          </a:xfrm>
        </p:spPr>
      </p:pic>
    </p:spTree>
    <p:extLst>
      <p:ext uri="{BB962C8B-B14F-4D97-AF65-F5344CB8AC3E}">
        <p14:creationId xmlns:p14="http://schemas.microsoft.com/office/powerpoint/2010/main" xmlns="" val="42830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Анализ доходов МУП «УГХ» за 2010 – 2012 годы.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96752"/>
            <a:ext cx="842493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811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Анализ </a:t>
            </a:r>
            <a:r>
              <a:rPr lang="ru-RU" sz="1600" dirty="0" smtClean="0"/>
              <a:t>общей финансово-хозяйственной деятельности </a:t>
            </a:r>
            <a:r>
              <a:rPr lang="ru-RU" sz="1600" dirty="0"/>
              <a:t>МУП «УГХ»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за </a:t>
            </a:r>
            <a:r>
              <a:rPr lang="ru-RU" sz="1600" dirty="0"/>
              <a:t>2010 – 2012 годы.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124744"/>
            <a:ext cx="7772400" cy="3456384"/>
          </a:xfrm>
        </p:spPr>
      </p:pic>
    </p:spTree>
    <p:extLst>
      <p:ext uri="{BB962C8B-B14F-4D97-AF65-F5344CB8AC3E}">
        <p14:creationId xmlns:p14="http://schemas.microsoft.com/office/powerpoint/2010/main" xmlns="" val="193643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/>
              <a:t>Анализ производства и реализации коммунальных услуг 2010 – 2012 годы.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20688"/>
            <a:ext cx="8575064" cy="6048672"/>
          </a:xfrm>
        </p:spPr>
      </p:pic>
    </p:spTree>
    <p:extLst>
      <p:ext uri="{BB962C8B-B14F-4D97-AF65-F5344CB8AC3E}">
        <p14:creationId xmlns:p14="http://schemas.microsoft.com/office/powerpoint/2010/main" xmlns="" val="388817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Нормативная и фактическая температура наружного воздуха 2010 </a:t>
            </a:r>
            <a:r>
              <a:rPr lang="ru-RU" sz="1600" dirty="0"/>
              <a:t>– 2012 годы.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92696"/>
            <a:ext cx="8242146" cy="5688632"/>
          </a:xfrm>
        </p:spPr>
      </p:pic>
    </p:spTree>
    <p:extLst>
      <p:ext uri="{BB962C8B-B14F-4D97-AF65-F5344CB8AC3E}">
        <p14:creationId xmlns:p14="http://schemas.microsoft.com/office/powerpoint/2010/main" xmlns="" val="28366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ресурса (самовольное присоединение) </a:t>
            </a: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764704"/>
            <a:ext cx="7992888" cy="5994666"/>
          </a:xfrm>
        </p:spPr>
      </p:pic>
    </p:spTree>
    <p:extLst>
      <p:ext uri="{BB962C8B-B14F-4D97-AF65-F5344CB8AC3E}">
        <p14:creationId xmlns:p14="http://schemas.microsoft.com/office/powerpoint/2010/main" xmlns="" val="338480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288032"/>
          </a:xfrm>
        </p:spPr>
        <p:txBody>
          <a:bodyPr/>
          <a:lstStyle/>
          <a:p>
            <a:pPr algn="ctr"/>
            <a:r>
              <a:rPr lang="ru-RU" sz="1600" dirty="0" smtClean="0"/>
              <a:t>Несанкционированный отбор </a:t>
            </a:r>
            <a:r>
              <a:rPr lang="ru-RU" sz="1600" dirty="0"/>
              <a:t>ресурса (самовольное присоединение)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20688"/>
            <a:ext cx="8208912" cy="6156684"/>
          </a:xfrm>
        </p:spPr>
      </p:pic>
    </p:spTree>
    <p:extLst>
      <p:ext uri="{BB962C8B-B14F-4D97-AF65-F5344CB8AC3E}">
        <p14:creationId xmlns:p14="http://schemas.microsoft.com/office/powerpoint/2010/main" xmlns="" val="8806280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405</TotalTime>
  <Words>264</Words>
  <Application>Microsoft Office PowerPoint</Application>
  <PresentationFormat>Экран (4:3)</PresentationFormat>
  <Paragraphs>53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Метро</vt:lpstr>
      <vt:lpstr>Доклад директора МУП «УГХ» на постоянной депутатской комиссии Думы г. Пыть-Ях</vt:lpstr>
      <vt:lpstr>Анализ задолженности за энергоресурсы в настоящее время.</vt:lpstr>
      <vt:lpstr>Анализ задолженности за энергоресурсы по срокам возникновения              2010 – 2012 годы.</vt:lpstr>
      <vt:lpstr>Анализ доходов МУП «УГХ» за 2010 – 2012 годы.</vt:lpstr>
      <vt:lpstr>Анализ общей финансово-хозяйственной деятельности МУП «УГХ»  за 2010 – 2012 годы.</vt:lpstr>
      <vt:lpstr>Анализ производства и реализации коммунальных услуг 2010 – 2012 годы.</vt:lpstr>
      <vt:lpstr>Нормативная и фактическая температура наружного воздуха 2010 – 2012 годы.</vt:lpstr>
      <vt:lpstr>Несанкционированный отбор ресурса (самовольное присоединение) </vt:lpstr>
      <vt:lpstr>Несанкционированный отбор ресурса (самовольное присоединение) </vt:lpstr>
      <vt:lpstr>Несанкционированный отбор ресурса (самовольное присоединение) </vt:lpstr>
      <vt:lpstr>Несанкционированный отбор ресурса (самовольное присоединение) </vt:lpstr>
      <vt:lpstr>Несанкционированный отбор ресурса (сливы теплоносителя) </vt:lpstr>
      <vt:lpstr>Несанкционированный отбор ресурса (сливы теплоносителя) </vt:lpstr>
      <vt:lpstr>Мониторинг невозврата теплоносителя во временных поселках 2012 год.</vt:lpstr>
      <vt:lpstr>Мониторинг невозврата теплоносителя во временных поселках 2013 год.</vt:lpstr>
      <vt:lpstr>Мониторинг порывов на инженерных сетях 2010 -2013 год.</vt:lpstr>
      <vt:lpstr>Фактическая температура в квартирах потребителей.</vt:lpstr>
      <vt:lpstr>Потребление энергоресурсов в 2010 – 2012 годах.</vt:lpstr>
      <vt:lpstr>Расход топлива в 2010 – 2012 годах.</vt:lpstr>
      <vt:lpstr>Расход электроэнергии в 2010 – 2012 годах.</vt:lpstr>
      <vt:lpstr>Движение денежных средств по кредиту ЕБРР.</vt:lpstr>
      <vt:lpstr>Движение денежных средств по кредитам Ханты-Мансийского банка.</vt:lpstr>
      <vt:lpstr>Движение денежных средств на предприятии.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докладу директора МУП «УГХ» на постонной депутатской комисии</dc:title>
  <cp:lastModifiedBy>Алексей Карасев</cp:lastModifiedBy>
  <cp:revision>22</cp:revision>
  <dcterms:modified xsi:type="dcterms:W3CDTF">2013-04-08T07:17:14Z</dcterms:modified>
</cp:coreProperties>
</file>